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9" r:id="rId11"/>
    <p:sldId id="270" r:id="rId12"/>
    <p:sldId id="265" r:id="rId13"/>
    <p:sldId id="266" r:id="rId14"/>
    <p:sldId id="267" r:id="rId15"/>
    <p:sldId id="268" r:id="rId16"/>
  </p:sldIdLst>
  <p:sldSz cx="12192000" cy="6858000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3D8A-C588-4E1F-AD05-9F0E790CA2C0}" type="datetimeFigureOut">
              <a:rPr lang="pl-PL" smtClean="0"/>
              <a:t>15.04.2019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5DF-69C5-48DB-A6C1-DCF2C2391B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79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3D8A-C588-4E1F-AD05-9F0E790CA2C0}" type="datetimeFigureOut">
              <a:rPr lang="pl-PL" smtClean="0"/>
              <a:t>15.04.2019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5DF-69C5-48DB-A6C1-DCF2C2391B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061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3D8A-C588-4E1F-AD05-9F0E790CA2C0}" type="datetimeFigureOut">
              <a:rPr lang="pl-PL" smtClean="0"/>
              <a:t>15.04.2019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5DF-69C5-48DB-A6C1-DCF2C2391B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67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3D8A-C588-4E1F-AD05-9F0E790CA2C0}" type="datetimeFigureOut">
              <a:rPr lang="pl-PL" smtClean="0"/>
              <a:t>15.04.2019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5DF-69C5-48DB-A6C1-DCF2C2391B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554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3D8A-C588-4E1F-AD05-9F0E790CA2C0}" type="datetimeFigureOut">
              <a:rPr lang="pl-PL" smtClean="0"/>
              <a:t>15.04.2019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5DF-69C5-48DB-A6C1-DCF2C2391B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08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3D8A-C588-4E1F-AD05-9F0E790CA2C0}" type="datetimeFigureOut">
              <a:rPr lang="pl-PL" smtClean="0"/>
              <a:t>15.04.2019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5DF-69C5-48DB-A6C1-DCF2C2391B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661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3D8A-C588-4E1F-AD05-9F0E790CA2C0}" type="datetimeFigureOut">
              <a:rPr lang="pl-PL" smtClean="0"/>
              <a:t>15.04.2019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5DF-69C5-48DB-A6C1-DCF2C2391B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002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3D8A-C588-4E1F-AD05-9F0E790CA2C0}" type="datetimeFigureOut">
              <a:rPr lang="pl-PL" smtClean="0"/>
              <a:t>15.04.2019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5DF-69C5-48DB-A6C1-DCF2C2391B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92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3D8A-C588-4E1F-AD05-9F0E790CA2C0}" type="datetimeFigureOut">
              <a:rPr lang="pl-PL" smtClean="0"/>
              <a:t>15.04.2019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5DF-69C5-48DB-A6C1-DCF2C2391B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76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3D8A-C588-4E1F-AD05-9F0E790CA2C0}" type="datetimeFigureOut">
              <a:rPr lang="pl-PL" smtClean="0"/>
              <a:t>15.04.2019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5DF-69C5-48DB-A6C1-DCF2C2391B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01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3D8A-C588-4E1F-AD05-9F0E790CA2C0}" type="datetimeFigureOut">
              <a:rPr lang="pl-PL" smtClean="0"/>
              <a:t>15.04.2019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5DF-69C5-48DB-A6C1-DCF2C2391B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891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53D8A-C588-4E1F-AD05-9F0E790CA2C0}" type="datetimeFigureOut">
              <a:rPr lang="pl-PL" smtClean="0"/>
              <a:t>15.04.2019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505DF-69C5-48DB-A6C1-DCF2C2391B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7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141837"/>
            <a:ext cx="9144000" cy="13681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2800" b="1" dirty="0" smtClean="0"/>
              <a:t>Projekty realizowane w Miejskim Ośrodku Pomocy Społecznej                w Puławach w latach 2019 - 2022</a:t>
            </a:r>
            <a:endParaRPr lang="pl-PL" sz="28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5" y="3878039"/>
            <a:ext cx="5389605" cy="241515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177" y="325008"/>
            <a:ext cx="2619375" cy="17430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63" y="325008"/>
            <a:ext cx="1061146" cy="12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09968"/>
            <a:ext cx="10515600" cy="911740"/>
          </a:xfrm>
        </p:spPr>
        <p:txBody>
          <a:bodyPr>
            <a:normAutofit/>
          </a:bodyPr>
          <a:lstStyle/>
          <a:p>
            <a:r>
              <a:rPr lang="pl-PL" sz="2400" b="1" dirty="0"/>
              <a:t>Wsparcie oferowane w </a:t>
            </a:r>
            <a:r>
              <a:rPr lang="pl-PL" sz="2400" b="1" dirty="0" smtClean="0"/>
              <a:t>ramach projektu „Przez Aktywność do Zmiany”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21708"/>
            <a:ext cx="10515600" cy="445525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/>
              <a:t>45 uczestników projektu ( 15 osób w każdym roku projektowym) zostanie objętych kompleksowym </a:t>
            </a:r>
            <a:r>
              <a:rPr lang="pl-PL" sz="2000" dirty="0"/>
              <a:t>wsparciem </a:t>
            </a:r>
            <a:r>
              <a:rPr lang="pl-PL" sz="2000" dirty="0" smtClean="0"/>
              <a:t>                          z </a:t>
            </a:r>
            <a:r>
              <a:rPr lang="pl-PL" sz="2000" dirty="0"/>
              <a:t>wykorzystaniem usług aktywnej integracji o charakterze </a:t>
            </a:r>
            <a:r>
              <a:rPr lang="pl-PL" sz="2000" dirty="0" smtClean="0"/>
              <a:t>społecznym/ zawodowym / edukacyjnym  </a:t>
            </a:r>
            <a:r>
              <a:rPr lang="pl-PL" sz="2000" dirty="0"/>
              <a:t>lub zdrowotnym. </a:t>
            </a:r>
            <a:endParaRPr lang="pl-PL" sz="20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/>
              <a:t>Projekt  </a:t>
            </a:r>
            <a:r>
              <a:rPr lang="pl-PL" sz="2000" dirty="0"/>
              <a:t>zakłada przeprowadzenie diagnozy potrzeb i stworzenie dla każdego </a:t>
            </a:r>
            <a:r>
              <a:rPr lang="pl-PL" sz="2000" dirty="0" smtClean="0"/>
              <a:t>uczestnika  </a:t>
            </a:r>
            <a:r>
              <a:rPr lang="pl-PL" sz="2000" dirty="0"/>
              <a:t>indywidualnej ścieżki reintegracji, objęcie </a:t>
            </a:r>
            <a:r>
              <a:rPr lang="pl-PL" sz="2000" dirty="0" smtClean="0"/>
              <a:t>uczestników </a:t>
            </a:r>
            <a:r>
              <a:rPr lang="pl-PL" sz="2000" dirty="0"/>
              <a:t>pracą socjalną w ramach kontraktu socjalnego, pomoc finansową. </a:t>
            </a:r>
            <a:endParaRPr lang="pl-PL" sz="20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/>
              <a:t>Działania </a:t>
            </a:r>
            <a:r>
              <a:rPr lang="pl-PL" sz="2000" dirty="0"/>
              <a:t>w ramach </a:t>
            </a:r>
            <a:r>
              <a:rPr lang="pl-PL" sz="2000" dirty="0" smtClean="0"/>
              <a:t>Instrumentu  Aktywizacji  Społecznej  </a:t>
            </a:r>
            <a:r>
              <a:rPr lang="pl-PL" sz="2000" dirty="0"/>
              <a:t>będą obejmowały treningi kompetencji życiowych </a:t>
            </a:r>
            <a:r>
              <a:rPr lang="pl-PL" sz="2000" dirty="0" smtClean="0"/>
              <a:t>                              i </a:t>
            </a:r>
            <a:r>
              <a:rPr lang="pl-PL" sz="2000" dirty="0"/>
              <a:t>społecznych, planowania budżetu, motywacyjny i antydyskryminacyjny, wykłady tematyczne – z prawa, mediacji, profilaktyki, </a:t>
            </a:r>
            <a:r>
              <a:rPr lang="pl-PL" sz="2000" dirty="0" smtClean="0"/>
              <a:t>prewencji zdrowotnej, </a:t>
            </a:r>
            <a:r>
              <a:rPr lang="pl-PL" sz="2000" dirty="0"/>
              <a:t>udział w wydarzeniach kulturalnych na terenie miasta i w najbliższych okolicach, wyjazd studyjny w każdej edycji</a:t>
            </a:r>
            <a:r>
              <a:rPr lang="pl-PL" sz="2000" dirty="0" smtClean="0"/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/>
              <a:t>Aktywizacja  zawodowa uczestników obejmuje doradztwo  zawodowe, </a:t>
            </a:r>
            <a:r>
              <a:rPr lang="pl-PL" sz="2000" dirty="0"/>
              <a:t>szkolenia zawodowe dostosowane </a:t>
            </a:r>
            <a:r>
              <a:rPr lang="pl-PL" sz="2000" dirty="0" smtClean="0"/>
              <a:t>                            do indywidualnych potrzeb  i staże zawodowe. 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682" y="191578"/>
            <a:ext cx="7565792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4103" y="930876"/>
            <a:ext cx="10515600" cy="710385"/>
          </a:xfrm>
        </p:spPr>
        <p:txBody>
          <a:bodyPr>
            <a:normAutofit/>
          </a:bodyPr>
          <a:lstStyle/>
          <a:p>
            <a:r>
              <a:rPr lang="pl-PL" sz="2400" b="1" dirty="0"/>
              <a:t>Kadra zatrudniona w ramach Projektu </a:t>
            </a:r>
            <a:r>
              <a:rPr lang="pl-PL" sz="2400" b="1" dirty="0" smtClean="0"/>
              <a:t>„Przez Aktywność do zmiany”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2297" y="1553777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pl-PL" sz="1400" dirty="0"/>
              <a:t>Psycholog zatrudniony w MOPS </a:t>
            </a:r>
            <a:r>
              <a:rPr lang="pl-PL" sz="1400" dirty="0" smtClean="0"/>
              <a:t>którego </a:t>
            </a:r>
            <a:r>
              <a:rPr lang="pl-PL" sz="1400" dirty="0"/>
              <a:t>zadaniem będzie ocena motywacji uczestnika, jego potencjału, predyspozycji, potrzeb diagnoza </a:t>
            </a:r>
            <a:r>
              <a:rPr lang="pl-PL" sz="1400" dirty="0" smtClean="0"/>
              <a:t>sytuacji </a:t>
            </a:r>
            <a:r>
              <a:rPr lang="pl-PL" sz="1400" dirty="0"/>
              <a:t>problemowej, ustalenia </a:t>
            </a:r>
            <a:r>
              <a:rPr lang="pl-PL" sz="1400" dirty="0" smtClean="0"/>
              <a:t>ścieżki </a:t>
            </a:r>
            <a:r>
              <a:rPr lang="pl-PL" sz="1400" dirty="0"/>
              <a:t>indywidualnego i grupowego  wsparcia </a:t>
            </a:r>
            <a:r>
              <a:rPr lang="pl-PL" sz="1400" dirty="0" smtClean="0"/>
              <a:t>psychologicznego – </a:t>
            </a:r>
            <a:r>
              <a:rPr lang="pl-PL" sz="1400" dirty="0"/>
              <a:t>za prowadzone działania otrzyma dodatek specjalny</a:t>
            </a:r>
            <a:endParaRPr lang="pl-PL" sz="1400" dirty="0" smtClean="0"/>
          </a:p>
          <a:p>
            <a:pPr algn="just">
              <a:lnSpc>
                <a:spcPct val="160000"/>
              </a:lnSpc>
            </a:pPr>
            <a:r>
              <a:rPr lang="pl-PL" sz="1400" dirty="0" smtClean="0"/>
              <a:t>Doradca </a:t>
            </a:r>
            <a:r>
              <a:rPr lang="pl-PL" sz="1400" dirty="0"/>
              <a:t>zawodowy zatrudniony na podstawie umowy zlecenia – którego zadaniem będzie ustalenie obecnych kwalifikacji i kompetencji zawodowych uczestnika, wskazanie kierunków zmiany, nabycia lub podniesienia kompetencji, </a:t>
            </a:r>
            <a:r>
              <a:rPr lang="pl-PL" sz="1400" dirty="0" smtClean="0"/>
              <a:t>ustalenie </a:t>
            </a:r>
            <a:r>
              <a:rPr lang="pl-PL" sz="1400" dirty="0"/>
              <a:t>IPD na działania poprojektowe, omówienie </a:t>
            </a:r>
            <a:r>
              <a:rPr lang="pl-PL" sz="1400" dirty="0" smtClean="0"/>
              <a:t>mocnych  </a:t>
            </a:r>
            <a:r>
              <a:rPr lang="pl-PL" sz="1400" dirty="0"/>
              <a:t>i słabych stron uczestnika, weryfikacja IPD ustalonego podczas diagnozy wstępnej, </a:t>
            </a:r>
            <a:r>
              <a:rPr lang="pl-PL" sz="1400" dirty="0" smtClean="0"/>
              <a:t>prowadzenie grupowych  warsztatów poszukiwania pracy,</a:t>
            </a:r>
          </a:p>
          <a:p>
            <a:pPr algn="just">
              <a:lnSpc>
                <a:spcPct val="160000"/>
              </a:lnSpc>
            </a:pPr>
            <a:r>
              <a:rPr lang="pl-PL" sz="1400" dirty="0"/>
              <a:t>3 </a:t>
            </a:r>
            <a:r>
              <a:rPr lang="pl-PL" sz="1400" dirty="0" smtClean="0"/>
              <a:t>pracowników socjalnych zatrudnionych w MOPS których zadaniem </a:t>
            </a:r>
            <a:r>
              <a:rPr lang="pl-PL" sz="1400" dirty="0"/>
              <a:t>będzie </a:t>
            </a:r>
            <a:r>
              <a:rPr lang="pl-PL" sz="1400" dirty="0" smtClean="0"/>
              <a:t>monitorowanie sytuacji rodzinnej  i zawodowej, wspieranie                  w </a:t>
            </a:r>
            <a:r>
              <a:rPr lang="pl-PL" sz="1400" dirty="0"/>
              <a:t>podejmowaniu zajęć projektowych, </a:t>
            </a:r>
            <a:r>
              <a:rPr lang="pl-PL" sz="1400" dirty="0" smtClean="0"/>
              <a:t>monitorowanie obecności </a:t>
            </a:r>
            <a:r>
              <a:rPr lang="pl-PL" sz="1400" dirty="0"/>
              <a:t>na zajęciach, </a:t>
            </a:r>
            <a:r>
              <a:rPr lang="pl-PL" sz="1400" dirty="0" smtClean="0"/>
              <a:t>uczestniczenie </a:t>
            </a:r>
            <a:r>
              <a:rPr lang="pl-PL" sz="1400" dirty="0"/>
              <a:t>w przygotowaniu diagnozy i </a:t>
            </a:r>
            <a:r>
              <a:rPr lang="pl-PL" sz="1400" dirty="0" smtClean="0"/>
              <a:t>indywidualnej  ścieżki </a:t>
            </a:r>
            <a:r>
              <a:rPr lang="pl-PL" sz="1400" dirty="0"/>
              <a:t>reintegracji, </a:t>
            </a:r>
            <a:r>
              <a:rPr lang="pl-PL" sz="1400" dirty="0" smtClean="0"/>
              <a:t>przeprowadzanie </a:t>
            </a:r>
            <a:r>
              <a:rPr lang="pl-PL" sz="1400" dirty="0"/>
              <a:t>wywiadów środowiskowych </a:t>
            </a:r>
            <a:r>
              <a:rPr lang="pl-PL" sz="1400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pl-PL" sz="1400" dirty="0" smtClean="0"/>
              <a:t>Animator  </a:t>
            </a:r>
            <a:r>
              <a:rPr lang="pl-PL" sz="1400" dirty="0" smtClean="0"/>
              <a:t>zatrudniony na umowę zlecenie ( 10 godzin tygodniowo)  - osoba odpowiedzialna  </a:t>
            </a:r>
            <a:r>
              <a:rPr lang="pl-PL" sz="1400" dirty="0"/>
              <a:t>za </a:t>
            </a:r>
            <a:r>
              <a:rPr lang="pl-PL" sz="1400" dirty="0" smtClean="0"/>
              <a:t>opracowanie </a:t>
            </a:r>
            <a:r>
              <a:rPr lang="pl-PL" sz="1400" dirty="0"/>
              <a:t>i </a:t>
            </a:r>
            <a:r>
              <a:rPr lang="pl-PL" sz="1400" dirty="0" smtClean="0"/>
              <a:t>realizację </a:t>
            </a:r>
            <a:r>
              <a:rPr lang="pl-PL" sz="1400" dirty="0"/>
              <a:t>scenariuszy zajęć </a:t>
            </a:r>
            <a:r>
              <a:rPr lang="pl-PL" sz="1400" dirty="0" smtClean="0"/>
              <a:t>                 </a:t>
            </a:r>
            <a:r>
              <a:rPr lang="pl-PL" sz="1400" dirty="0"/>
              <a:t>oraz </a:t>
            </a:r>
            <a:r>
              <a:rPr lang="pl-PL" sz="1400" dirty="0" smtClean="0"/>
              <a:t>organizację </a:t>
            </a:r>
            <a:r>
              <a:rPr lang="pl-PL" sz="1400" dirty="0"/>
              <a:t>przedsięwzięć kulturalnych i środowiskowych, animowanie do tworzenia grup </a:t>
            </a:r>
            <a:r>
              <a:rPr lang="pl-PL" sz="1400" dirty="0" smtClean="0"/>
              <a:t>samopomocowych </a:t>
            </a:r>
            <a:r>
              <a:rPr lang="pl-PL" sz="1400" dirty="0"/>
              <a:t>oraz nadzór </a:t>
            </a:r>
            <a:r>
              <a:rPr lang="pl-PL" sz="1400" dirty="0" smtClean="0"/>
              <a:t>nad realizacją </a:t>
            </a:r>
            <a:r>
              <a:rPr lang="pl-PL" sz="1400" dirty="0"/>
              <a:t>treningów kompetencji, </a:t>
            </a:r>
            <a:r>
              <a:rPr lang="pl-PL" sz="1400" dirty="0" smtClean="0"/>
              <a:t>warsztatów  i wykładów tematycznych.</a:t>
            </a:r>
            <a:endParaRPr lang="pl-PL" sz="1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882" y="206044"/>
            <a:ext cx="7565792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1629" y="710642"/>
            <a:ext cx="7193690" cy="996778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Wsparcie oferowane w ramach projektu „ Zmiana szansą „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927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l-PL" sz="2300" b="1" dirty="0"/>
              <a:t>Prowadzenie grupy wsparcia dla osób doznających przemocy  </a:t>
            </a:r>
            <a:r>
              <a:rPr lang="pl-PL" sz="2300" dirty="0"/>
              <a:t>(maj - grudzień 2019 r.). Grupa wsparcia skierowana będzie do 12 kobiet doznających przemocy z terenu miasta Puławy. Osobą prowadzącą będzie starszy specjalista pracy socjalnej, trener porozumienia opartego </a:t>
            </a:r>
            <a:r>
              <a:rPr lang="pl-PL" sz="2300" dirty="0" smtClean="0"/>
              <a:t>na </a:t>
            </a:r>
            <a:r>
              <a:rPr lang="pl-PL" sz="2300" dirty="0"/>
              <a:t>empatii, zatrudniony w MOPS Puławy. </a:t>
            </a:r>
            <a:endParaRPr lang="pl-PL" sz="2300" dirty="0" smtClean="0"/>
          </a:p>
          <a:p>
            <a:pPr algn="just">
              <a:lnSpc>
                <a:spcPct val="170000"/>
              </a:lnSpc>
            </a:pPr>
            <a:r>
              <a:rPr lang="pl-PL" sz="2300" b="1" dirty="0"/>
              <a:t>Terapia indywidualna dla osób doznających przemocy </a:t>
            </a:r>
            <a:r>
              <a:rPr lang="pl-PL" sz="2300" dirty="0"/>
              <a:t>(wrzesień-listopad 2019 r</a:t>
            </a:r>
            <a:r>
              <a:rPr lang="pl-PL" sz="2300" dirty="0" smtClean="0"/>
              <a:t>.). Terapia będzie </a:t>
            </a:r>
            <a:r>
              <a:rPr lang="pl-PL" sz="2300" dirty="0"/>
              <a:t>prowadzona dla </a:t>
            </a:r>
            <a:r>
              <a:rPr lang="pl-PL" sz="2300" dirty="0" smtClean="0"/>
              <a:t>                       12 </a:t>
            </a:r>
            <a:r>
              <a:rPr lang="pl-PL" sz="2300" dirty="0"/>
              <a:t>kobiet doznających przemocy, uczestniczących w grupie wsparcia oraz kierowanych przez pracowników socjalnych </a:t>
            </a:r>
            <a:r>
              <a:rPr lang="pl-PL" sz="2300" dirty="0" smtClean="0"/>
              <a:t>                  w </a:t>
            </a:r>
            <a:r>
              <a:rPr lang="pl-PL" sz="2300" dirty="0"/>
              <a:t>ramach prowadzonej pracy socjalnej, a także procedury „Niebieskie Karty”. </a:t>
            </a:r>
            <a:endParaRPr lang="pl-PL" sz="2300" dirty="0" smtClean="0"/>
          </a:p>
          <a:p>
            <a:pPr algn="just">
              <a:lnSpc>
                <a:spcPct val="170000"/>
              </a:lnSpc>
            </a:pPr>
            <a:r>
              <a:rPr lang="pl-PL" sz="2300" b="1" dirty="0"/>
              <a:t>Porady prawne </a:t>
            </a:r>
            <a:r>
              <a:rPr lang="pl-PL" sz="2300" dirty="0"/>
              <a:t>(maj - grudzień </a:t>
            </a:r>
            <a:r>
              <a:rPr lang="pl-PL" sz="2300" dirty="0" smtClean="0"/>
              <a:t>2019 </a:t>
            </a:r>
            <a:r>
              <a:rPr lang="pl-PL" sz="2300" dirty="0"/>
              <a:t>r. z jednomiesięczną przerwą </a:t>
            </a:r>
            <a:r>
              <a:rPr lang="pl-PL" sz="2300" dirty="0" smtClean="0"/>
              <a:t>wakacyjną). Porady </a:t>
            </a:r>
            <a:r>
              <a:rPr lang="pl-PL" sz="2300" dirty="0"/>
              <a:t>prawne będą realizowane przez prawnika zatrudnionego </a:t>
            </a:r>
            <a:r>
              <a:rPr lang="pl-PL" sz="2300" dirty="0" smtClean="0"/>
              <a:t> w </a:t>
            </a:r>
            <a:r>
              <a:rPr lang="pl-PL" sz="2300" dirty="0"/>
              <a:t>Miejskim Ośrodku Pomocy Społecznej w </a:t>
            </a:r>
            <a:r>
              <a:rPr lang="pl-PL" sz="2300" dirty="0" smtClean="0"/>
              <a:t>Puławach</a:t>
            </a:r>
            <a:r>
              <a:rPr lang="pl-PL" sz="2300" dirty="0"/>
              <a:t>.</a:t>
            </a:r>
            <a:endParaRPr lang="pl-PL" sz="2300" dirty="0" smtClean="0"/>
          </a:p>
          <a:p>
            <a:pPr algn="just">
              <a:lnSpc>
                <a:spcPct val="170000"/>
              </a:lnSpc>
            </a:pPr>
            <a:r>
              <a:rPr lang="pl-PL" sz="2300" b="1" dirty="0"/>
              <a:t>Kurs samoobrony </a:t>
            </a:r>
            <a:r>
              <a:rPr lang="pl-PL" sz="2300" dirty="0"/>
              <a:t>( październik 2019 r</a:t>
            </a:r>
            <a:r>
              <a:rPr lang="pl-PL" sz="2300" dirty="0" smtClean="0"/>
              <a:t>.)W </a:t>
            </a:r>
            <a:r>
              <a:rPr lang="pl-PL" sz="2300" dirty="0"/>
              <a:t>„Kursie samoobrony” weźmie  udział 14 kobiet wyłonionych z  grupy wsparcia oraz osób objętych procedurą „Niebieskie Karty” oraz zagrożonych </a:t>
            </a:r>
            <a:r>
              <a:rPr lang="pl-PL" sz="2300" dirty="0" smtClean="0"/>
              <a:t>przemocą.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9" y="78516"/>
            <a:ext cx="2107087" cy="126425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513" y="47302"/>
            <a:ext cx="179847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0535" y="867684"/>
            <a:ext cx="10515600" cy="801002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>Wsparcie </a:t>
            </a:r>
            <a:r>
              <a:rPr lang="pl-PL" sz="2400" b="1" dirty="0"/>
              <a:t>oferowane w ramach projektu „ Zmiana szansą </a:t>
            </a:r>
            <a:r>
              <a:rPr lang="pl-PL" sz="2400" b="1" dirty="0" smtClean="0"/>
              <a:t>„ cd.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0535" y="1812325"/>
            <a:ext cx="10515600" cy="4819134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pl-PL" sz="1600" b="1" dirty="0"/>
              <a:t>Wizaż i stylizacja </a:t>
            </a:r>
            <a:r>
              <a:rPr lang="pl-PL" sz="1600" dirty="0"/>
              <a:t>(grudzień 2019 r.). Działanie </a:t>
            </a:r>
            <a:r>
              <a:rPr lang="pl-PL" sz="1600" dirty="0" smtClean="0"/>
              <a:t> </a:t>
            </a:r>
            <a:r>
              <a:rPr lang="pl-PL" sz="1600" dirty="0"/>
              <a:t>stanowi dopełnienie oferty skierowanej do osób doznających przemocy. Zostaną nim objęte zarówno uczestniczki grupy wsparcia, jak również inne uczestniczki projektu, które potrzebują </a:t>
            </a:r>
            <a:r>
              <a:rPr lang="pl-PL" sz="1600" dirty="0" smtClean="0"/>
              <a:t>                             i </a:t>
            </a:r>
            <a:r>
              <a:rPr lang="pl-PL" sz="1600" dirty="0"/>
              <a:t>oczekują wsparcia w tym zakresie – łącznie 15 osób.</a:t>
            </a:r>
          </a:p>
          <a:p>
            <a:pPr>
              <a:lnSpc>
                <a:spcPct val="160000"/>
              </a:lnSpc>
            </a:pPr>
            <a:r>
              <a:rPr lang="pl-PL" sz="1600" b="1" dirty="0" smtClean="0"/>
              <a:t>Indywidualne </a:t>
            </a:r>
            <a:r>
              <a:rPr lang="pl-PL" sz="1600" b="1" dirty="0"/>
              <a:t>oddziaływania psychologiczne dla osób stosujących przemoc</a:t>
            </a:r>
            <a:r>
              <a:rPr lang="pl-PL" sz="1600" dirty="0"/>
              <a:t>. (wrzesień – listopad 2019 r.). </a:t>
            </a:r>
            <a:r>
              <a:rPr lang="pl-PL" sz="1600" dirty="0" smtClean="0"/>
              <a:t>                      Wsparciem </a:t>
            </a:r>
            <a:r>
              <a:rPr lang="pl-PL" sz="1600" dirty="0"/>
              <a:t>objętych zostanie 10 mężczyzn stosujących przemoc</a:t>
            </a:r>
            <a:r>
              <a:rPr lang="pl-PL" sz="1600" dirty="0" smtClean="0"/>
              <a:t>.</a:t>
            </a:r>
            <a:endParaRPr lang="pl-PL" sz="1600" dirty="0"/>
          </a:p>
          <a:p>
            <a:pPr>
              <a:lnSpc>
                <a:spcPct val="160000"/>
              </a:lnSpc>
            </a:pPr>
            <a:r>
              <a:rPr lang="pl-PL" sz="1600" b="1" dirty="0" smtClean="0"/>
              <a:t>Trening </a:t>
            </a:r>
            <a:r>
              <a:rPr lang="pl-PL" sz="1600" b="1" dirty="0"/>
              <a:t>zastępowania agresji „ART</a:t>
            </a:r>
            <a:r>
              <a:rPr lang="pl-PL" sz="1600" dirty="0"/>
              <a:t>”( październik 2019 r.). Weźmie w nim udział 10 mężczyzn stosujących przemoc. </a:t>
            </a:r>
            <a:r>
              <a:rPr lang="pl-PL" sz="1600" dirty="0" smtClean="0"/>
              <a:t>      Trening </a:t>
            </a:r>
            <a:r>
              <a:rPr lang="pl-PL" sz="1600" dirty="0"/>
              <a:t>jest przewidziany na 35 godzin dydaktycznych podzielonych na dwa dwudniowe zjazdy (październik 2019 r.). </a:t>
            </a:r>
            <a:endParaRPr lang="pl-PL" sz="1600" dirty="0" smtClean="0"/>
          </a:p>
          <a:p>
            <a:pPr>
              <a:lnSpc>
                <a:spcPct val="160000"/>
              </a:lnSpc>
            </a:pPr>
            <a:r>
              <a:rPr lang="pl-PL" sz="1600" dirty="0"/>
              <a:t>„</a:t>
            </a:r>
            <a:r>
              <a:rPr lang="pl-PL" sz="1600" b="1" dirty="0"/>
              <a:t>Techniki radzenia sobie ze stresem i wypaleniem zawodowym </a:t>
            </a:r>
            <a:r>
              <a:rPr lang="pl-PL" sz="1600" dirty="0"/>
              <a:t>(listopad 2019 r.). Szkolenie </a:t>
            </a:r>
            <a:r>
              <a:rPr lang="pl-PL" sz="1600" dirty="0" smtClean="0"/>
              <a:t> </a:t>
            </a:r>
            <a:r>
              <a:rPr lang="pl-PL" sz="1600" dirty="0"/>
              <a:t>skierowane </a:t>
            </a:r>
            <a:r>
              <a:rPr lang="pl-PL" sz="1600" dirty="0" smtClean="0"/>
              <a:t>     jest                   do </a:t>
            </a:r>
            <a:r>
              <a:rPr lang="pl-PL" sz="1600" dirty="0"/>
              <a:t>pracowników służb pracujących w obszarze przeciwdziałania przemocy  w rodzinie, weźmie </a:t>
            </a:r>
            <a:r>
              <a:rPr lang="pl-PL" sz="1600" dirty="0" smtClean="0"/>
              <a:t> w </a:t>
            </a:r>
            <a:r>
              <a:rPr lang="pl-PL" sz="1600" dirty="0"/>
              <a:t>nim  udział  15 </a:t>
            </a:r>
            <a:r>
              <a:rPr lang="pl-PL" sz="1600" dirty="0" smtClean="0"/>
              <a:t>osób.</a:t>
            </a:r>
          </a:p>
          <a:p>
            <a:pPr>
              <a:lnSpc>
                <a:spcPct val="160000"/>
              </a:lnSpc>
            </a:pPr>
            <a:r>
              <a:rPr lang="pl-PL" sz="1600" b="1" dirty="0"/>
              <a:t>„Dialog motywujący w pracy z klientami uwikłanymi w przemoc” </a:t>
            </a:r>
            <a:r>
              <a:rPr lang="pl-PL" sz="1600" dirty="0"/>
              <a:t>(październik – listopad 2018r.). </a:t>
            </a:r>
            <a:r>
              <a:rPr lang="pl-PL" sz="1600" dirty="0" smtClean="0"/>
              <a:t>                                                                           W szkoleniu </a:t>
            </a:r>
            <a:r>
              <a:rPr lang="pl-PL" sz="1600" dirty="0"/>
              <a:t>weźmie udział 15 osób, pracujących zarówno z osobami doznającymi jak i stosującymi </a:t>
            </a:r>
            <a:r>
              <a:rPr lang="pl-PL" sz="1600" dirty="0" smtClean="0"/>
              <a:t>przemoc.</a:t>
            </a:r>
            <a:endParaRPr lang="pl-PL" sz="1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1" y="123758"/>
            <a:ext cx="2109399" cy="126198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070" y="123758"/>
            <a:ext cx="1797530" cy="11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5908" y="1247067"/>
            <a:ext cx="10515600" cy="941045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Wsparcie oferowane w ramach projektu „Świetlica środowiskowa dla dzieci romskich - kontynuacja”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81881"/>
            <a:ext cx="10515600" cy="38950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dirty="0" smtClean="0"/>
              <a:t>Zajęcia świetlicowe dla 12 dzieci z rodzin romskich prowadzone w okresie od 1 czerwca do 31 grudnia 2019 r.                 w placówce wsparcia dziennego „</a:t>
            </a:r>
            <a:r>
              <a:rPr lang="pl-PL" sz="1800" dirty="0" err="1" smtClean="0"/>
              <a:t>Aktywatorium</a:t>
            </a:r>
            <a:r>
              <a:rPr lang="pl-PL" sz="1800" dirty="0" smtClean="0"/>
              <a:t>” w Puławach, przy ul. Włostowickiej 36, 3-4 razy w tygodniu przez zatrudnionego na potrzeby Projektu pedagoga. Zajęcia pozwalają na nabycie i utrwalenie umiejętności kreatywnego spędzania czasu wolnego poprzez udział dzieci w zajęciach edukacyjnych, integracyjnych, wyjściach kulturalnych i organizację imprez sportowych. Projekt przyczynia się do stopniowej integracji dzieci                z rodzin romskich z dziećmi z rodzin polskich. </a:t>
            </a:r>
            <a:endParaRPr 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" y="105161"/>
            <a:ext cx="2380623" cy="101518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085" y="223653"/>
            <a:ext cx="971429" cy="11714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707" y="4537655"/>
            <a:ext cx="1923353" cy="209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903067"/>
            <a:ext cx="2085013" cy="1743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94" y="4649868"/>
            <a:ext cx="1863155" cy="1897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7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43914"/>
            <a:ext cx="10515600" cy="768050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/>
              <a:t>Wsparcie w ramach projektu „warsztaty i szkolenia dla społeczności romskiej                          w Puławach ”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14831"/>
            <a:ext cx="10515600" cy="386213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dirty="0" smtClean="0"/>
              <a:t>Projekt realizowany w okresie V – XII 2019 r  w Placówce wsparcia dziennego „</a:t>
            </a:r>
            <a:r>
              <a:rPr lang="pl-PL" sz="1800" dirty="0" err="1" smtClean="0"/>
              <a:t>Aktywatorium</a:t>
            </a:r>
            <a:r>
              <a:rPr lang="pl-PL" sz="1800" dirty="0" smtClean="0"/>
              <a:t>”, w Puławach przy ul. Włostowickiej 36.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 smtClean="0"/>
              <a:t>Działania realizowane w ramach Projektu :</a:t>
            </a:r>
          </a:p>
          <a:p>
            <a:pPr algn="just">
              <a:lnSpc>
                <a:spcPct val="150000"/>
              </a:lnSpc>
            </a:pPr>
            <a:r>
              <a:rPr lang="pl-PL" sz="1800" dirty="0" smtClean="0"/>
              <a:t>Zajęcia edukacyjne – nauka języka polskiego dla 10 dorosłych osób</a:t>
            </a:r>
          </a:p>
          <a:p>
            <a:pPr algn="just">
              <a:lnSpc>
                <a:spcPct val="150000"/>
              </a:lnSpc>
            </a:pPr>
            <a:r>
              <a:rPr lang="pl-PL" sz="1800" dirty="0" smtClean="0"/>
              <a:t>Zajęcia informatyczne – podstawowa obsługa komputera ( program Word, Excel), obsługa </a:t>
            </a:r>
            <a:r>
              <a:rPr lang="pl-PL" sz="1800" dirty="0" err="1" smtClean="0"/>
              <a:t>internetu</a:t>
            </a:r>
            <a:r>
              <a:rPr lang="pl-PL" sz="1800" dirty="0" smtClean="0"/>
              <a:t> dla 10 osób</a:t>
            </a:r>
          </a:p>
          <a:p>
            <a:pPr algn="just">
              <a:lnSpc>
                <a:spcPct val="150000"/>
              </a:lnSpc>
            </a:pPr>
            <a:r>
              <a:rPr lang="pl-PL" sz="1800" dirty="0" smtClean="0"/>
              <a:t>Indywidualne doradztwo zawodowe dla 10 </a:t>
            </a:r>
            <a:r>
              <a:rPr lang="pl-PL" sz="1800" dirty="0" err="1" smtClean="0"/>
              <a:t>osob</a:t>
            </a:r>
            <a:endParaRPr lang="pl-PL" sz="1800" dirty="0" smtClean="0"/>
          </a:p>
          <a:p>
            <a:pPr algn="just">
              <a:lnSpc>
                <a:spcPct val="150000"/>
              </a:lnSpc>
            </a:pPr>
            <a:r>
              <a:rPr lang="pl-PL" sz="1800" dirty="0" smtClean="0"/>
              <a:t>Kurs krawiecki dla 6 kobiet poziom podstawowy i średniozaawansowany + instruktaż krawiecki,</a:t>
            </a:r>
          </a:p>
          <a:p>
            <a:pPr algn="just">
              <a:lnSpc>
                <a:spcPct val="150000"/>
              </a:lnSpc>
            </a:pPr>
            <a:r>
              <a:rPr lang="pl-PL" sz="1800" dirty="0" smtClean="0"/>
              <a:t>Wykłady/ pogadanki ze specjalistami – pielęgniarka, prawnikiem, dietetykiem, mediatorem dla 15 rodzin ( ok 45 osób). </a:t>
            </a:r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" y="205945"/>
            <a:ext cx="2009055" cy="85673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4307" y="72485"/>
            <a:ext cx="971429" cy="1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9962" y="176537"/>
            <a:ext cx="10200503" cy="681079"/>
          </a:xfrm>
        </p:spPr>
        <p:txBody>
          <a:bodyPr>
            <a:normAutofit/>
          </a:bodyPr>
          <a:lstStyle/>
          <a:p>
            <a:pPr algn="ctr"/>
            <a:r>
              <a:rPr lang="pl-PL" sz="2400" b="1" i="1" dirty="0" smtClean="0"/>
              <a:t>Lista realizowanych projektów w roku 2019</a:t>
            </a:r>
            <a:endParaRPr lang="pl-PL" sz="24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6693" y="1046205"/>
            <a:ext cx="10915134" cy="482737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l-PL" sz="1800" b="1" dirty="0" smtClean="0"/>
              <a:t>Projekty dofinansowane w ramach Regionalnego Programu Operacyjnego Województwa Lubelskiego na lata 2014 -2020                                             realizacja VI 2019 r. – V 2022 r.</a:t>
            </a:r>
          </a:p>
          <a:p>
            <a:r>
              <a:rPr lang="pl-PL" sz="1800" b="1" i="1" dirty="0" smtClean="0">
                <a:solidFill>
                  <a:schemeClr val="accent6">
                    <a:lumMod val="50000"/>
                  </a:schemeClr>
                </a:solidFill>
              </a:rPr>
              <a:t>Bezpieczna Przystań </a:t>
            </a:r>
            <a:r>
              <a:rPr lang="pl-PL" sz="1800" dirty="0" smtClean="0"/>
              <a:t>– kwota dofinansowania  - 1 899 132,16 zł/ wartość projektu - 1 999 087,54 zł</a:t>
            </a:r>
          </a:p>
          <a:p>
            <a:r>
              <a:rPr lang="pl-PL" sz="1800" b="1" i="1" dirty="0" smtClean="0">
                <a:solidFill>
                  <a:schemeClr val="accent6">
                    <a:lumMod val="50000"/>
                  </a:schemeClr>
                </a:solidFill>
              </a:rPr>
              <a:t>Bezpieczna Przystań </a:t>
            </a:r>
            <a:r>
              <a:rPr lang="pl-PL" sz="1800" b="1" i="1" dirty="0" err="1" smtClean="0">
                <a:solidFill>
                  <a:schemeClr val="accent6">
                    <a:lumMod val="50000"/>
                  </a:schemeClr>
                </a:solidFill>
              </a:rPr>
              <a:t>Vigor</a:t>
            </a:r>
            <a:r>
              <a:rPr lang="pl-PL" sz="18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800" dirty="0" smtClean="0"/>
              <a:t>– kwota dofinansowania - 1 686 216,69 zł/ wartość projektu  -1 774 964,94 zł</a:t>
            </a:r>
          </a:p>
          <a:p>
            <a:r>
              <a:rPr lang="pl-PL" sz="1800" b="1" i="1" dirty="0" smtClean="0">
                <a:solidFill>
                  <a:schemeClr val="accent6">
                    <a:lumMod val="50000"/>
                  </a:schemeClr>
                </a:solidFill>
              </a:rPr>
              <a:t>Aktywni Puławscy Seniorzy </a:t>
            </a:r>
            <a:r>
              <a:rPr lang="pl-PL" sz="1800" dirty="0" smtClean="0"/>
              <a:t>– kwota dofinansowania – 1 129 500,61 zł / wartość projektu - 1 188 948,00 zł</a:t>
            </a:r>
          </a:p>
          <a:p>
            <a:r>
              <a:rPr lang="pl-PL" sz="1800" b="1" i="1" dirty="0" smtClean="0">
                <a:solidFill>
                  <a:schemeClr val="accent6">
                    <a:lumMod val="50000"/>
                  </a:schemeClr>
                </a:solidFill>
              </a:rPr>
              <a:t>Przez Aktywność do Zmiany </a:t>
            </a:r>
            <a:r>
              <a:rPr lang="pl-PL" sz="1800" dirty="0" smtClean="0"/>
              <a:t>– </a:t>
            </a:r>
            <a:r>
              <a:rPr lang="pl-PL" sz="1800" dirty="0"/>
              <a:t>kwota dofinansowania </a:t>
            </a:r>
            <a:r>
              <a:rPr lang="pl-PL" sz="1800" b="1" i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pl-PL" sz="1800" dirty="0"/>
              <a:t>787 </a:t>
            </a:r>
            <a:r>
              <a:rPr lang="pl-PL" sz="1800" dirty="0" smtClean="0"/>
              <a:t>884,53 zł / </a:t>
            </a:r>
            <a:r>
              <a:rPr lang="pl-PL" sz="1800" dirty="0"/>
              <a:t>wartość projektu </a:t>
            </a:r>
            <a:r>
              <a:rPr lang="pl-PL" sz="1800" dirty="0" smtClean="0"/>
              <a:t>- 926 </a:t>
            </a:r>
            <a:r>
              <a:rPr lang="pl-PL" sz="1800" dirty="0"/>
              <a:t>922,98 </a:t>
            </a:r>
            <a:r>
              <a:rPr lang="pl-PL" sz="1800" dirty="0" smtClean="0"/>
              <a:t>zł </a:t>
            </a:r>
            <a:r>
              <a:rPr lang="pl-PL" sz="1800" b="1" dirty="0" smtClean="0"/>
              <a:t>( realizacja IX 2019 – VIII 2022)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lnSpc>
                <a:spcPct val="120000"/>
              </a:lnSpc>
              <a:buNone/>
            </a:pPr>
            <a:endParaRPr lang="pl-PL" sz="18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pl-PL" sz="1800" b="1" dirty="0" smtClean="0"/>
              <a:t>Projekty dofinansowane w ramach Programu Osłonowego „Wspieranie Jednostek Samorządu Terytorialnego w Tworzeniu Systemu </a:t>
            </a:r>
            <a:r>
              <a:rPr lang="pl-PL" sz="1800" b="1" dirty="0"/>
              <a:t> </a:t>
            </a:r>
            <a:r>
              <a:rPr lang="pl-PL" sz="1800" b="1" dirty="0" smtClean="0"/>
              <a:t>  Przeciwdziałania Przemocy w Rodzinie</a:t>
            </a:r>
            <a:r>
              <a:rPr lang="pl-PL" sz="1800" b="1" dirty="0"/>
              <a:t>” </a:t>
            </a:r>
            <a:r>
              <a:rPr lang="pl-PL" sz="1800" b="1" dirty="0" smtClean="0"/>
              <a:t>2019, realizacja</a:t>
            </a:r>
            <a:r>
              <a:rPr lang="pl-PL" sz="1800" b="1" dirty="0"/>
              <a:t> </a:t>
            </a:r>
            <a:r>
              <a:rPr lang="pl-PL" sz="1800" b="1" dirty="0" smtClean="0"/>
              <a:t> IV 2019 r.  – XII 2019 r. </a:t>
            </a:r>
          </a:p>
          <a:p>
            <a:pPr>
              <a:lnSpc>
                <a:spcPct val="120000"/>
              </a:lnSpc>
            </a:pPr>
            <a:r>
              <a:rPr lang="pl-PL" sz="1800" b="1" i="1" dirty="0" smtClean="0">
                <a:solidFill>
                  <a:schemeClr val="accent5">
                    <a:lumMod val="75000"/>
                  </a:schemeClr>
                </a:solidFill>
              </a:rPr>
              <a:t>Zmiana szansą </a:t>
            </a:r>
            <a:r>
              <a:rPr lang="pl-PL" sz="1800" dirty="0" smtClean="0"/>
              <a:t>– kwota dofinansowania – 76 340 ,00 zł / wartość projektu -  95 440 ,00 zł</a:t>
            </a:r>
            <a:endParaRPr lang="pl-PL" sz="1800" b="1" dirty="0" smtClean="0"/>
          </a:p>
          <a:p>
            <a:pPr marL="0" indent="0">
              <a:buNone/>
            </a:pPr>
            <a:r>
              <a:rPr lang="pl-PL" sz="1800" b="1" dirty="0" smtClean="0"/>
              <a:t> Projekty dofinansowane w ramach Programu integracji społeczności romskiej  w Polsce na lata 2014-2020 </a:t>
            </a:r>
          </a:p>
          <a:p>
            <a:pPr marL="0" indent="0">
              <a:buNone/>
            </a:pPr>
            <a:r>
              <a:rPr lang="pl-PL" sz="1800" b="1" dirty="0" smtClean="0"/>
              <a:t>Realizacja VI 2019r. –XII 2019r.</a:t>
            </a:r>
          </a:p>
          <a:p>
            <a:r>
              <a:rPr lang="pl-PL" sz="1800" b="1" i="1" dirty="0">
                <a:solidFill>
                  <a:schemeClr val="accent2">
                    <a:lumMod val="75000"/>
                  </a:schemeClr>
                </a:solidFill>
              </a:rPr>
              <a:t>Świetlica środowiskowa dla dzieci romskich – kontynuacja </a:t>
            </a:r>
            <a:r>
              <a:rPr lang="pl-PL" sz="1800" dirty="0"/>
              <a:t>– kwota dofinansowania = wartość projektu -</a:t>
            </a:r>
            <a:r>
              <a:rPr lang="pl-PL" sz="1800" dirty="0" smtClean="0"/>
              <a:t>  49 </a:t>
            </a:r>
            <a:r>
              <a:rPr lang="pl-PL" sz="1800" dirty="0"/>
              <a:t>300,00 </a:t>
            </a:r>
            <a:r>
              <a:rPr lang="pl-PL" sz="1800" dirty="0" smtClean="0"/>
              <a:t>zł</a:t>
            </a:r>
          </a:p>
          <a:p>
            <a:r>
              <a:rPr lang="pl-PL" sz="1800" b="1" i="1" dirty="0" smtClean="0">
                <a:solidFill>
                  <a:schemeClr val="accent2">
                    <a:lumMod val="75000"/>
                  </a:schemeClr>
                </a:solidFill>
              </a:rPr>
              <a:t>Warsztaty i szkolenia dla społeczności romskiej w Puławach </a:t>
            </a:r>
            <a:r>
              <a:rPr lang="pl-PL" sz="1800" dirty="0" smtClean="0"/>
              <a:t>– kwota dofinansowania = wartość projektu -  </a:t>
            </a:r>
            <a:r>
              <a:rPr lang="pl-PL" sz="1800" dirty="0"/>
              <a:t>36 900,00 </a:t>
            </a:r>
            <a:r>
              <a:rPr lang="pl-PL" sz="1800" dirty="0" smtClean="0"/>
              <a:t>zł</a:t>
            </a:r>
          </a:p>
          <a:p>
            <a:pPr marL="0" indent="0">
              <a:buNone/>
            </a:pPr>
            <a:r>
              <a:rPr lang="pl-PL" sz="1800" dirty="0" smtClean="0"/>
              <a:t>										</a:t>
            </a:r>
            <a:endParaRPr 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914" y="2929524"/>
            <a:ext cx="5161520" cy="53036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835" y="5873579"/>
            <a:ext cx="1418968" cy="85138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0" y="5788215"/>
            <a:ext cx="1823237" cy="77749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89" y="176537"/>
            <a:ext cx="691979" cy="83444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0081" y="0"/>
            <a:ext cx="179847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9962" y="25757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 smtClean="0"/>
              <a:t>Projekty MOPS realizowane w Dziennym Ośrodku Wsparcia w Puławach,  przy ul. Kołłątaja 64.</a:t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1800" b="1" i="1" dirty="0" smtClean="0"/>
              <a:t>Dzienny  ośrodek wsparcia dla osób starszych, niepełnosprawnych i w kryzysie  </a:t>
            </a:r>
            <a:r>
              <a:rPr lang="pl-PL" sz="1800" dirty="0" smtClean="0"/>
              <a:t>to projekt</a:t>
            </a:r>
            <a:r>
              <a:rPr lang="pl-PL" sz="1800" dirty="0"/>
              <a:t> </a:t>
            </a:r>
            <a:r>
              <a:rPr lang="pl-PL" sz="1800" dirty="0" smtClean="0"/>
              <a:t>zrealizowany jako projekt partnerski Miasta Puławy, Gminy Końskowola i Gminy Żyrzyn pn. „Utworzenie placówek świadczących pomoc osobom wykluczonym lub zagrożonym wykluczeniem społecznym na terenie Miejskiego Obszaru Funkcjonalnego Miasta Puławy”. </a:t>
            </a:r>
            <a:endParaRPr lang="pl-PL" sz="1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94" y="2677297"/>
            <a:ext cx="6502314" cy="3235539"/>
          </a:xfrm>
        </p:spPr>
      </p:pic>
      <p:sp>
        <p:nvSpPr>
          <p:cNvPr id="5" name="Wygięta strzałka 4"/>
          <p:cNvSpPr/>
          <p:nvPr/>
        </p:nvSpPr>
        <p:spPr>
          <a:xfrm>
            <a:off x="8368613" y="2048494"/>
            <a:ext cx="922638" cy="1202724"/>
          </a:xfrm>
          <a:prstGeom prst="ben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333470" y="1773890"/>
            <a:ext cx="2553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Bezpieczna Przystań – Specjalistyczny ośrodek wsparcia dla osób doznających przemocy                  i będących w kryzysie</a:t>
            </a:r>
            <a:endParaRPr lang="pl-PL" dirty="0"/>
          </a:p>
        </p:txBody>
      </p:sp>
      <p:sp>
        <p:nvSpPr>
          <p:cNvPr id="7" name="Strzałka w prawo 6"/>
          <p:cNvSpPr/>
          <p:nvPr/>
        </p:nvSpPr>
        <p:spPr>
          <a:xfrm>
            <a:off x="7809470" y="5354594"/>
            <a:ext cx="1278924" cy="41189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9349946" y="5354594"/>
            <a:ext cx="2487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Bezpieczna Przystań </a:t>
            </a:r>
            <a:r>
              <a:rPr lang="pl-PL" dirty="0" err="1" smtClean="0"/>
              <a:t>Vigor</a:t>
            </a:r>
            <a:r>
              <a:rPr lang="pl-PL" dirty="0" smtClean="0"/>
              <a:t> – Dzienny Dom Pomocy dla </a:t>
            </a:r>
            <a:r>
              <a:rPr lang="pl-PL" dirty="0"/>
              <a:t>O</a:t>
            </a:r>
            <a:r>
              <a:rPr lang="pl-PL" dirty="0" smtClean="0"/>
              <a:t>sób </a:t>
            </a:r>
            <a:r>
              <a:rPr lang="pl-PL" dirty="0"/>
              <a:t>S</a:t>
            </a:r>
            <a:r>
              <a:rPr lang="pl-PL" dirty="0" smtClean="0"/>
              <a:t>tarszych</a:t>
            </a:r>
            <a:endParaRPr lang="pl-PL" dirty="0"/>
          </a:p>
        </p:txBody>
      </p:sp>
      <p:sp>
        <p:nvSpPr>
          <p:cNvPr id="10" name="Wygięta strzałka 9"/>
          <p:cNvSpPr/>
          <p:nvPr/>
        </p:nvSpPr>
        <p:spPr>
          <a:xfrm rot="14726173">
            <a:off x="2521714" y="4565864"/>
            <a:ext cx="883482" cy="2401244"/>
          </a:xfrm>
          <a:prstGeom prst="ben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5330" y="4143632"/>
            <a:ext cx="1869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Klub Wsparcia Środowiskowego – Klub Seniora + usługi sąsiedzkie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319" y="1713759"/>
            <a:ext cx="5755123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2297" y="7636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/>
              <a:t>Wsparcie oferowane w Specjalistycznym ośrodku wsparcia dla osób doznających przemocy i będących w kryzysie, w ramach projektu Bezpieczna Przystań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2297" y="2089236"/>
            <a:ext cx="10515600" cy="4351338"/>
          </a:xfrm>
        </p:spPr>
        <p:txBody>
          <a:bodyPr>
            <a:normAutofit fontScale="92500"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pl-PL" sz="1800" b="1" dirty="0" smtClean="0"/>
              <a:t>Interwencja</a:t>
            </a:r>
            <a:r>
              <a:rPr lang="pl-PL" sz="1800" dirty="0" smtClean="0"/>
              <a:t> – Prowadzenie całodobowego telefonu zaufania dla osób będących w kryzysie.                                           Zadanie będzie realizowane przez Partnera projektu – Puławskie Stowarzyszenie Ochrony Zdrowia Psychicznego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pl-PL" sz="1800" b="1" dirty="0" smtClean="0"/>
              <a:t>Wsparcie</a:t>
            </a:r>
            <a:r>
              <a:rPr lang="pl-PL" sz="1800" dirty="0" smtClean="0"/>
              <a:t> - </a:t>
            </a:r>
            <a:r>
              <a:rPr lang="pl-PL" sz="1800" dirty="0"/>
              <a:t>I</a:t>
            </a:r>
            <a:r>
              <a:rPr lang="pl-PL" sz="1800" dirty="0" smtClean="0"/>
              <a:t>ndywidualne i grupowe wsparcie psychologiczne, wsparcie psychologa dziecięcego, psychoterapię, pracę socjalną, wsparcie prawnika, udział w grupie wsparcia dla osób doznających przemocy.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pl-PL" sz="1800" b="1" dirty="0" smtClean="0"/>
              <a:t>Profilaktyka </a:t>
            </a:r>
            <a:r>
              <a:rPr lang="pl-PL" sz="1800" dirty="0" smtClean="0"/>
              <a:t>-  </a:t>
            </a:r>
            <a:r>
              <a:rPr lang="pl-PL" sz="1800" dirty="0"/>
              <a:t>D</a:t>
            </a:r>
            <a:r>
              <a:rPr lang="pl-PL" sz="1800" dirty="0" smtClean="0"/>
              <a:t>ziałania </a:t>
            </a:r>
            <a:r>
              <a:rPr lang="pl-PL" sz="1800" dirty="0" err="1" smtClean="0"/>
              <a:t>profillaktyczne</a:t>
            </a:r>
            <a:r>
              <a:rPr lang="pl-PL" sz="1800" dirty="0" smtClean="0"/>
              <a:t> wspierające rodzinę w pełnieniu funkcji opiekuńczo- wychowawczych oraz specjalistyczne poradnictwo rodzinne dla rodzin przeżywających trudności w pełnieniu funkcji opiekuńczo wychowawczych i rodzin zastępczych. Osoby zainteresowane będą kierowane na konsultacje indywidualne                       i treningi prowadzone przez pedagoga oraz do uczestnictwa w grupie wsparcia dla rodziców.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pl-PL" sz="1800" b="1" dirty="0" smtClean="0"/>
              <a:t>Zapewnienie mieszkania chronionego </a:t>
            </a:r>
            <a:r>
              <a:rPr lang="pl-PL" sz="1800" dirty="0" smtClean="0"/>
              <a:t>dla osób w kryzysie.</a:t>
            </a:r>
            <a:endParaRPr 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805" y="28254"/>
            <a:ext cx="7564892" cy="77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5292" y="883458"/>
            <a:ext cx="10515600" cy="961166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Kadra zatrudniona w ramach Projektu  „Bezpieczna Przystań”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1109" y="1738184"/>
            <a:ext cx="10515600" cy="490009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sz="1800" dirty="0" smtClean="0"/>
              <a:t>Specjaliści pracujący przy telefonie zaufania stanowią </a:t>
            </a:r>
            <a:r>
              <a:rPr lang="pl-PL" sz="1800" dirty="0"/>
              <a:t>potencjał kadrowy </a:t>
            </a:r>
            <a:r>
              <a:rPr lang="pl-PL" sz="1800" dirty="0" smtClean="0"/>
              <a:t>Puławskiego Stowarzyszenia Ochrony Zdrowia Psychicznego. </a:t>
            </a:r>
            <a:r>
              <a:rPr lang="pl-PL" sz="1800" dirty="0"/>
              <a:t>S</a:t>
            </a:r>
            <a:r>
              <a:rPr lang="pl-PL" sz="1800" dirty="0" smtClean="0"/>
              <a:t>towarzyszenie </a:t>
            </a:r>
            <a:r>
              <a:rPr lang="pl-PL" sz="1800" dirty="0"/>
              <a:t>zatrudni psychologa</a:t>
            </a:r>
            <a:r>
              <a:rPr lang="pl-PL" sz="1800" dirty="0" smtClean="0"/>
              <a:t>, który </a:t>
            </a:r>
            <a:r>
              <a:rPr lang="pl-PL" sz="1800" dirty="0"/>
              <a:t>będzie w gotowości do podjęcia interwencji w miejscu zamieszkania osoby potrzebującej. </a:t>
            </a:r>
            <a:r>
              <a:rPr lang="pl-PL" sz="1800" dirty="0" smtClean="0"/>
              <a:t>Psycholog- </a:t>
            </a:r>
            <a:r>
              <a:rPr lang="pl-PL" sz="1800" dirty="0"/>
              <a:t>pracownik Ośrodka będzie prowadził grupę wsparcia dla rodziców za prowadzone działania otrzyma dodatek specjalny.</a:t>
            </a:r>
          </a:p>
          <a:p>
            <a:pPr algn="just">
              <a:lnSpc>
                <a:spcPct val="150000"/>
              </a:lnSpc>
            </a:pPr>
            <a:r>
              <a:rPr lang="pl-PL" sz="1800" dirty="0"/>
              <a:t>Starszy specjalista pracy socjalnej, trener umiejętności miękkich - pracownik Ośrodka  będzie prowadził grupę wsparcia dla osób doznających </a:t>
            </a:r>
            <a:r>
              <a:rPr lang="pl-PL" sz="1800" dirty="0" smtClean="0"/>
              <a:t>przemocy.</a:t>
            </a:r>
            <a:endParaRPr lang="pl-PL" sz="1800" dirty="0"/>
          </a:p>
          <a:p>
            <a:pPr algn="just">
              <a:lnSpc>
                <a:spcPct val="150000"/>
              </a:lnSpc>
            </a:pPr>
            <a:r>
              <a:rPr lang="pl-PL" sz="1800" dirty="0" smtClean="0"/>
              <a:t>Pracownik socjalny (</a:t>
            </a:r>
            <a:r>
              <a:rPr lang="pl-PL" sz="1800" dirty="0"/>
              <a:t>1 etat</a:t>
            </a:r>
            <a:r>
              <a:rPr lang="pl-PL" sz="1800" dirty="0" smtClean="0"/>
              <a:t>), </a:t>
            </a:r>
          </a:p>
          <a:p>
            <a:pPr algn="just">
              <a:lnSpc>
                <a:spcPct val="150000"/>
              </a:lnSpc>
            </a:pPr>
            <a:r>
              <a:rPr lang="pl-PL" sz="1800" dirty="0" smtClean="0"/>
              <a:t>Psycholog </a:t>
            </a:r>
            <a:r>
              <a:rPr lang="pl-PL" sz="1800" dirty="0"/>
              <a:t>(1 etat </a:t>
            </a:r>
            <a:r>
              <a:rPr lang="pl-PL" sz="1800" dirty="0" smtClean="0"/>
              <a:t>), </a:t>
            </a:r>
          </a:p>
          <a:p>
            <a:pPr algn="just">
              <a:lnSpc>
                <a:spcPct val="150000"/>
              </a:lnSpc>
            </a:pPr>
            <a:r>
              <a:rPr lang="pl-PL" sz="1800" dirty="0" smtClean="0"/>
              <a:t>Psychoterapeuta (1/2 etatu ), </a:t>
            </a:r>
          </a:p>
          <a:p>
            <a:pPr algn="just">
              <a:lnSpc>
                <a:spcPct val="150000"/>
              </a:lnSpc>
            </a:pPr>
            <a:r>
              <a:rPr lang="pl-PL" sz="1800" dirty="0"/>
              <a:t>P</a:t>
            </a:r>
            <a:r>
              <a:rPr lang="pl-PL" sz="1800" dirty="0" smtClean="0"/>
              <a:t>rawnik </a:t>
            </a:r>
            <a:r>
              <a:rPr lang="pl-PL" sz="1800" dirty="0"/>
              <a:t>(1/2 etatu</a:t>
            </a:r>
            <a:r>
              <a:rPr lang="pl-PL" sz="1800" dirty="0" smtClean="0"/>
              <a:t>),</a:t>
            </a:r>
          </a:p>
          <a:p>
            <a:pPr algn="just">
              <a:lnSpc>
                <a:spcPct val="150000"/>
              </a:lnSpc>
            </a:pPr>
            <a:r>
              <a:rPr lang="pl-PL" sz="1800" dirty="0" smtClean="0"/>
              <a:t>Psycholog </a:t>
            </a:r>
            <a:r>
              <a:rPr lang="pl-PL" sz="1800" dirty="0"/>
              <a:t>dziecięcy (½ etatu</a:t>
            </a:r>
            <a:r>
              <a:rPr lang="pl-PL" sz="1800" dirty="0" smtClean="0"/>
              <a:t>),</a:t>
            </a:r>
          </a:p>
          <a:p>
            <a:pPr algn="just">
              <a:lnSpc>
                <a:spcPct val="150000"/>
              </a:lnSpc>
            </a:pPr>
            <a:r>
              <a:rPr lang="pl-PL" sz="1800" dirty="0"/>
              <a:t>P</a:t>
            </a:r>
            <a:r>
              <a:rPr lang="pl-PL" sz="1800" dirty="0" smtClean="0"/>
              <a:t>edagog  ( </a:t>
            </a:r>
            <a:r>
              <a:rPr lang="pl-PL" sz="1800" dirty="0"/>
              <a:t>1/2 </a:t>
            </a:r>
            <a:r>
              <a:rPr lang="pl-PL" sz="1800" dirty="0" smtClean="0"/>
              <a:t>etatu ).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590" y="109199"/>
            <a:ext cx="7565792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07308"/>
            <a:ext cx="10515600" cy="58488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/>
              <a:t/>
            </a:r>
            <a:br>
              <a:rPr lang="pl-PL" sz="2200" b="1" dirty="0"/>
            </a:b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 smtClean="0"/>
              <a:t>Wsparcie oferowane w Dziennym Domu Pomocy dla Osób Starszych,  w ramach projektu Bezpieczna Przystań </a:t>
            </a:r>
            <a:r>
              <a:rPr lang="pl-PL" sz="2200" b="1" dirty="0" err="1" smtClean="0"/>
              <a:t>Vigor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07525"/>
            <a:ext cx="10515600" cy="509922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l-PL" sz="1200" b="1" dirty="0" smtClean="0"/>
              <a:t>Usługi społeczne w DDPOS </a:t>
            </a:r>
            <a:r>
              <a:rPr lang="pl-PL" sz="1200" dirty="0" smtClean="0"/>
              <a:t>- Wsparciem zostanie objętych 30 osób. W ramach zadania realizowane będą usługi opiekuńcze – pomoc w codziennym  funkcjonowaniu, zaspokojeniu potrzeb życiowych i zapewnieniu higieny osobistej, pomoc w spożywaniu posiłków, </a:t>
            </a:r>
            <a:r>
              <a:rPr lang="pl-PL" sz="1200" dirty="0"/>
              <a:t>w</a:t>
            </a:r>
            <a:r>
              <a:rPr lang="pl-PL" sz="1200" dirty="0" smtClean="0"/>
              <a:t>sparcie psychologiczne, usługi pielęgniarskie,  praca socjalna w zakresie rozwiązywania trudnych sytuacji życiowych  oraz bieżących spraw życia codziennego, animacja w zakresie  aktywności społecznej  i kulturalnej  - organizacja imprez kulturalnych i rekreacyjnych, wycieczek ,wyjść do kina. W Ośrodku  będzie funkcjonował kącik czytelniczy, dostępny będzie  do komputer podłączony do sieci internetowej.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l-PL" sz="1200" b="1" dirty="0" smtClean="0"/>
              <a:t>Rehabilitacja społeczna i zdrowotna</a:t>
            </a:r>
            <a:r>
              <a:rPr lang="pl-PL" sz="1200" dirty="0" smtClean="0"/>
              <a:t> – Zadanie realizowane przez partnera projektu – Spółdzielnię Socjalną „Inicjatywa”, w ramach zadania wykonywane    będą usługi rehabilitacyjne oraz terapia zajęciowa </a:t>
            </a:r>
            <a:r>
              <a:rPr lang="pl-PL" sz="1200" dirty="0"/>
              <a:t>dla stałych pensjonariuszy </a:t>
            </a:r>
            <a:r>
              <a:rPr lang="pl-PL" sz="1200" dirty="0" smtClean="0"/>
              <a:t>DDPOS. Zajęcia rehabilitacyjne będą prowadzone w formie grupowej                                      i indywidualnej dla każdego niesamodzielnego uczestnika przez cały okres realizacji Projektu. Zajęcia będą prowadzone   z elementami ergoterapii ( terapii poprzez zajęcia manualne), </a:t>
            </a:r>
            <a:r>
              <a:rPr lang="pl-PL" sz="1200" dirty="0" err="1" smtClean="0"/>
              <a:t>arteroterapii</a:t>
            </a:r>
            <a:r>
              <a:rPr lang="pl-PL" sz="1200" dirty="0" smtClean="0"/>
              <a:t> ( terapii sztuką), zajęć artystycznych polegających na umuzykalnianiu oraz na pracach ręcznych. Celem terapii zajęciowej jest zapobieganie skutkom ograniczenia aktywności i przywracanie zdolności do aktywnego życia w interakcji z otoczeniem społecznym.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l-PL" sz="1200" b="1" dirty="0" smtClean="0"/>
              <a:t>Zapewnienie posiłków </a:t>
            </a:r>
            <a:r>
              <a:rPr lang="pl-PL" sz="1200" dirty="0" smtClean="0"/>
              <a:t>– Stali uczestnicy Ośrodka  uczestnicy będą mieli zapewnione dwa posiłki - obiad - złożony z dwóch dań i napoju   i podwieczorek. Posiłki będą dostępne w siedzibie DDP lub dowożone do miejsca zamieszkania uczestników w razie ich nieobecności.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l-PL" sz="1200" b="1" dirty="0" smtClean="0"/>
              <a:t>Funkcjonowanie wypożyczalni sprzętu pielęgnacyjnego, rehabilitacyjnego, i wspomagającego </a:t>
            </a:r>
            <a:r>
              <a:rPr lang="pl-PL" sz="1200" dirty="0" smtClean="0"/>
              <a:t>-  bezpłatna wypożyczalnia sprzętu dedykowana osobom powyżej 60 roku życia.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l-PL" sz="1200" dirty="0" smtClean="0"/>
              <a:t> </a:t>
            </a:r>
            <a:r>
              <a:rPr lang="pl-PL" sz="1200" b="1" dirty="0" smtClean="0"/>
              <a:t>Specjalistyczne usługi opiekuńcze w miejscu zamieszkania </a:t>
            </a:r>
            <a:r>
              <a:rPr lang="pl-PL" sz="1200" dirty="0" smtClean="0"/>
              <a:t>– usługi realizowane przez Partnera projektu  kierowane będą dla 10 osób niesamodzielnych, wymagających całodobowej opieki, które z uwagi na wiek i stan zdrowia nie będą w stanie samodzielnie dotrzeć do DDPOS.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158" y="153828"/>
            <a:ext cx="7565792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815" y="856220"/>
            <a:ext cx="10515600" cy="969405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Kadra zatrudniona w ramach projektu „Bezpieczna </a:t>
            </a:r>
            <a:r>
              <a:rPr lang="pl-PL" sz="2000" b="1" dirty="0"/>
              <a:t>P</a:t>
            </a:r>
            <a:r>
              <a:rPr lang="pl-PL" sz="2000" b="1" dirty="0" smtClean="0"/>
              <a:t>rzystań </a:t>
            </a:r>
            <a:r>
              <a:rPr lang="pl-PL" sz="2000" b="1" dirty="0" err="1" smtClean="0"/>
              <a:t>Vigor</a:t>
            </a:r>
            <a:r>
              <a:rPr lang="pl-PL" sz="2000" b="1" dirty="0" smtClean="0"/>
              <a:t>”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400" dirty="0" smtClean="0"/>
              <a:t>DDPS będzie funkcjonował przez cały rok we wszystkie dni robocze, co najmniej 8 godz. </a:t>
            </a:r>
            <a:r>
              <a:rPr lang="pl-PL" sz="1400" dirty="0" smtClean="0"/>
              <a:t>Dziennie.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400" dirty="0" smtClean="0"/>
              <a:t>Kadra DDPS :</a:t>
            </a:r>
          </a:p>
          <a:p>
            <a:pPr algn="just">
              <a:lnSpc>
                <a:spcPct val="150000"/>
              </a:lnSpc>
            </a:pPr>
            <a:r>
              <a:rPr lang="pl-PL" sz="1400" dirty="0" smtClean="0"/>
              <a:t>opiekun  -  2 etaty, </a:t>
            </a:r>
          </a:p>
          <a:p>
            <a:pPr algn="just">
              <a:lnSpc>
                <a:spcPct val="150000"/>
              </a:lnSpc>
            </a:pPr>
            <a:r>
              <a:rPr lang="pl-PL" sz="1400" dirty="0" smtClean="0"/>
              <a:t>pracownik </a:t>
            </a:r>
            <a:r>
              <a:rPr lang="pl-PL" sz="1400" dirty="0" smtClean="0"/>
              <a:t>socjalny </a:t>
            </a:r>
            <a:r>
              <a:rPr lang="pl-PL" sz="1400" dirty="0"/>
              <a:t> </a:t>
            </a:r>
            <a:r>
              <a:rPr lang="pl-PL" sz="1400" dirty="0" smtClean="0"/>
              <a:t>- </a:t>
            </a:r>
            <a:r>
              <a:rPr lang="pl-PL" sz="1400" dirty="0"/>
              <a:t>1</a:t>
            </a:r>
            <a:r>
              <a:rPr lang="pl-PL" sz="1400" dirty="0" smtClean="0"/>
              <a:t> etat,</a:t>
            </a:r>
          </a:p>
          <a:p>
            <a:pPr algn="just">
              <a:lnSpc>
                <a:spcPct val="150000"/>
              </a:lnSpc>
            </a:pPr>
            <a:r>
              <a:rPr lang="pl-PL" sz="1400" dirty="0" smtClean="0"/>
              <a:t>psycholog -  </a:t>
            </a:r>
            <a:r>
              <a:rPr lang="pl-PL" sz="1400" dirty="0"/>
              <a:t>1/2 </a:t>
            </a:r>
            <a:r>
              <a:rPr lang="pl-PL" sz="1400" dirty="0" smtClean="0"/>
              <a:t>etatu, </a:t>
            </a:r>
          </a:p>
          <a:p>
            <a:pPr algn="just">
              <a:lnSpc>
                <a:spcPct val="150000"/>
              </a:lnSpc>
            </a:pPr>
            <a:r>
              <a:rPr lang="pl-PL" sz="1400" dirty="0" smtClean="0"/>
              <a:t>pielęgniarka - umowę zlecenie  40 h miesięcznie, </a:t>
            </a:r>
          </a:p>
          <a:p>
            <a:pPr algn="just">
              <a:lnSpc>
                <a:spcPct val="150000"/>
              </a:lnSpc>
            </a:pPr>
            <a:r>
              <a:rPr lang="pl-PL" sz="1400" dirty="0" smtClean="0"/>
              <a:t>animator  1/2 etatu, </a:t>
            </a:r>
          </a:p>
          <a:p>
            <a:pPr algn="just">
              <a:lnSpc>
                <a:spcPct val="150000"/>
              </a:lnSpc>
            </a:pPr>
            <a:r>
              <a:rPr lang="pl-PL" sz="1400" dirty="0" smtClean="0"/>
              <a:t>rehabilitant 1/2 etatu, </a:t>
            </a:r>
          </a:p>
          <a:p>
            <a:pPr algn="just">
              <a:lnSpc>
                <a:spcPct val="150000"/>
              </a:lnSpc>
            </a:pPr>
            <a:r>
              <a:rPr lang="pl-PL" sz="1400" dirty="0" smtClean="0"/>
              <a:t>terapeuta zajęciowy ½ etatu, </a:t>
            </a:r>
          </a:p>
          <a:p>
            <a:pPr algn="just">
              <a:lnSpc>
                <a:spcPct val="150000"/>
              </a:lnSpc>
            </a:pPr>
            <a:r>
              <a:rPr lang="pl-PL" sz="1400" dirty="0" smtClean="0"/>
              <a:t>rehabilitant który będzie świadczył specjalistyczne usługi opiekuńcze w zakresie  rehabilitacji w miejscu zamieszkania 1/2 etatu,</a:t>
            </a:r>
          </a:p>
          <a:p>
            <a:endParaRPr lang="pl-PL" sz="1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012" y="137432"/>
            <a:ext cx="7565792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29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/>
              <a:t>Wsparcie oferowane w Klubie Seniora, ramach Projektu „Aktywni Puławscy Seniorzy”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75719"/>
            <a:ext cx="10515600" cy="5255740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pl-PL" sz="1800" b="1" dirty="0" smtClean="0"/>
              <a:t>Rozwój środowiskowych form pomocy i samopomocy, w tym form pomocy i samopomocy, w tym rozwój i upowszechnienie form wsparcia środowiskowego  - </a:t>
            </a:r>
            <a:r>
              <a:rPr lang="pl-PL" sz="1800" dirty="0" smtClean="0"/>
              <a:t>Klub Seniora obejmie wsparciem  dla 20 osób  starszych, niesamodzielnych                                               i niepełnosprawnych,  prowadzony będzie 2 razy  w tygodniu  po 4 godziny ( w godzinach popołudniowych).                                                                                                                             W ramach Klubu zaplanowano  zajęcia aktywizacyjne m.in : treningi kompetencji  i umiejętności  uczestnictwa osób starszych        w życiu społecznym, wykłady tematyczne z zakresu poznawania świata w XXI wieku , spotkania ze specjalistami- lekarz, prawnik), kurs obsługi komputera, </a:t>
            </a:r>
            <a:r>
              <a:rPr lang="pl-PL" sz="1800" dirty="0" err="1" smtClean="0"/>
              <a:t>tableta</a:t>
            </a:r>
            <a:r>
              <a:rPr lang="pl-PL" sz="1800" dirty="0" smtClean="0"/>
              <a:t>, </a:t>
            </a:r>
            <a:r>
              <a:rPr lang="pl-PL" sz="1800" dirty="0" err="1" smtClean="0"/>
              <a:t>smartfona</a:t>
            </a:r>
            <a:r>
              <a:rPr lang="pl-PL" sz="1800" dirty="0" smtClean="0"/>
              <a:t>, udział   w wydarzeniach  kulturalnych - wyjazdy do teatru, wyjścia                    do kina. Każdy uczestnik Klubu otrzyma tzw. "kopertę życia" - specjalnie przygotowaną kopertę z najważniejszymi informacjami                 o stanie zdrowia, przyjmowanych lekach, alergiach , kontaktach do najbliższych, danych osobowych.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pl-PL" sz="1800" b="1" dirty="0" smtClean="0"/>
              <a:t>Realizacja usług społecznych - sąsiedzkich usług opiekuńczych - </a:t>
            </a:r>
            <a:r>
              <a:rPr lang="pl-PL" sz="1800" dirty="0" smtClean="0"/>
              <a:t>20 osób niesamodzielnych - uczestników Projektu otrzyma wsparcie w formie usług sąsiedzkich świadczonych przez osoby blisko zamieszkujące. Usługi sąsiedzkie obejmować będą wspieranie osób niesamodzielnych i pomoc w podstawowych codziennych czynnościach domowych i życiowych.                              Usługi świadczone będą przez co najmniej 2 godziny w ciągu dnia dla jednej osoby – codziennie. </a:t>
            </a:r>
            <a:r>
              <a:rPr lang="pl-PL" sz="1800" dirty="0"/>
              <a:t>O</a:t>
            </a:r>
            <a:r>
              <a:rPr lang="pl-PL" sz="1800" dirty="0" smtClean="0"/>
              <a:t>soby niesamodzielne będą miały możliwość korzystania ze wsparcia specjalistów MOPS - psychologa, prawnika, pracowników socjalnych w kwestiach indywidualnych, zgłoszonych opiekunowi świadczącymi usługi. Dodatkowo, każda z osób niepełnosprawnych otrzyma                              tzw. "kopertę życia„.</a:t>
            </a:r>
            <a:endParaRPr 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261" y="0"/>
            <a:ext cx="7565792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194" y="848497"/>
            <a:ext cx="10515600" cy="866904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Kadra zatrudniona w ramach Projektu „Aktywni Puławscy Seniorzy”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91049"/>
            <a:ext cx="10515600" cy="468591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1800" dirty="0" smtClean="0"/>
              <a:t>Animator Klubu Seniora - osoba odpowiedzialna za opracowanie scenariuszy zajęć w Klubie oraz organizację przedsięwzięć kulturalnych i środowiskowych, animowanie do tworzenia grup samopomocy . </a:t>
            </a:r>
            <a:r>
              <a:rPr lang="pl-PL" sz="1800" dirty="0" err="1" smtClean="0"/>
              <a:t>zatr</a:t>
            </a:r>
            <a:r>
              <a:rPr lang="pl-PL" sz="1800" dirty="0" smtClean="0"/>
              <a:t>. – </a:t>
            </a:r>
            <a:r>
              <a:rPr lang="pl-PL" sz="1800" dirty="0" err="1" smtClean="0"/>
              <a:t>um</a:t>
            </a:r>
            <a:r>
              <a:rPr lang="pl-PL" sz="1800" dirty="0" smtClean="0"/>
              <a:t>/zlec 400 h / rok. </a:t>
            </a:r>
            <a:endParaRPr lang="pl-PL" sz="1800" dirty="0" smtClean="0"/>
          </a:p>
          <a:p>
            <a:pPr algn="just">
              <a:lnSpc>
                <a:spcPct val="150000"/>
              </a:lnSpc>
            </a:pPr>
            <a:r>
              <a:rPr lang="pl-PL" sz="1800" dirty="0" smtClean="0"/>
              <a:t>Opiekunowie </a:t>
            </a:r>
            <a:r>
              <a:rPr lang="pl-PL" sz="1800" dirty="0" smtClean="0"/>
              <a:t>osób niesamodzielnych  - będą rekrutować się z osób zamieszkujących w sąsiedztwie swoich podopiecznych, przed rozpoczęciem pracy odbędą 16 godzinne szkolenie z zakresu realizacji usług - przestrzeganie zasad etycznych, zasady współżycia społecznego, dbałość o dobro osoby niesamodzielnej i jej mienie itp. Warunki wykonywania usługi sąsiedzkiej określi kontrakt zawarty pomiędzy osobą niesamodzielną ( lub jej opiekunem prawnym), osobą świadcząca usługi i podmiotem realizującym Projekt. </a:t>
            </a:r>
            <a:endParaRPr 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444" y="153828"/>
            <a:ext cx="7565792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1943</Words>
  <Application>Microsoft Office PowerPoint</Application>
  <PresentationFormat>Niestandardowy</PresentationFormat>
  <Paragraphs>88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Projekty realizowane w Miejskim Ośrodku Pomocy Społecznej                w Puławach w latach 2019 - 2022</vt:lpstr>
      <vt:lpstr>Lista realizowanych projektów w roku 2019</vt:lpstr>
      <vt:lpstr>Projekty MOPS realizowane w Dziennym Ośrodku Wsparcia w Puławach,  przy ul. Kołłątaja 64.  Dzienny  ośrodek wsparcia dla osób starszych, niepełnosprawnych i w kryzysie  to projekt zrealizowany jako projekt partnerski Miasta Puławy, Gminy Końskowola i Gminy Żyrzyn pn. „Utworzenie placówek świadczących pomoc osobom wykluczonym lub zagrożonym wykluczeniem społecznym na terenie Miejskiego Obszaru Funkcjonalnego Miasta Puławy”. </vt:lpstr>
      <vt:lpstr>Wsparcie oferowane w Specjalistycznym ośrodku wsparcia dla osób doznających przemocy i będących w kryzysie, w ramach projektu Bezpieczna Przystań</vt:lpstr>
      <vt:lpstr>Kadra zatrudniona w ramach Projektu  „Bezpieczna Przystań”</vt:lpstr>
      <vt:lpstr>   Wsparcie oferowane w Dziennym Domu Pomocy dla Osób Starszych,  w ramach projektu Bezpieczna Przystań Vigor   </vt:lpstr>
      <vt:lpstr>Kadra zatrudniona w ramach projektu „Bezpieczna Przystań Vigor”</vt:lpstr>
      <vt:lpstr>Wsparcie oferowane w Klubie Seniora, ramach Projektu „Aktywni Puławscy Seniorzy”</vt:lpstr>
      <vt:lpstr>Kadra zatrudniona w ramach Projektu „Aktywni Puławscy Seniorzy”</vt:lpstr>
      <vt:lpstr>Wsparcie oferowane w ramach projektu „Przez Aktywność do Zmiany”</vt:lpstr>
      <vt:lpstr>Kadra zatrudniona w ramach Projektu „Przez Aktywność do zmiany”</vt:lpstr>
      <vt:lpstr>Wsparcie oferowane w ramach projektu „ Zmiana szansą „</vt:lpstr>
      <vt:lpstr> Wsparcie oferowane w ramach projektu „ Zmiana szansą „ cd.</vt:lpstr>
      <vt:lpstr>Wsparcie oferowane w ramach projektu „Świetlica środowiskowa dla dzieci romskich - kontynuacja”</vt:lpstr>
      <vt:lpstr>Wsparcie w ramach projektu „warsztaty i szkolenia dla społeczności romskiej                          w Puławach 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Projekty realizowane w Miejskim Ośrodku Pomocy Społecznej                w Puławach</dc:title>
  <dc:creator>Marlena Turlewicz</dc:creator>
  <cp:lastModifiedBy>Beata Wagner</cp:lastModifiedBy>
  <cp:revision>45</cp:revision>
  <cp:lastPrinted>2019-03-26T12:33:03Z</cp:lastPrinted>
  <dcterms:created xsi:type="dcterms:W3CDTF">2019-03-25T11:42:17Z</dcterms:created>
  <dcterms:modified xsi:type="dcterms:W3CDTF">2019-04-15T06:59:56Z</dcterms:modified>
</cp:coreProperties>
</file>